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Arial Black" panose="020B0A04020102020204" pitchFamily="34" charset="0"/>
      <p:bold r:id="rId13"/>
    </p:embeddedFont>
    <p:embeddedFont>
      <p:font typeface="Arial Rounded MT Bold" panose="020F0704030504030204" pitchFamily="34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>
        <p:scale>
          <a:sx n="75" d="100"/>
          <a:sy n="75" d="100"/>
        </p:scale>
        <p:origin x="370" y="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821072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28.png"/><Relationship Id="rId7" Type="http://schemas.openxmlformats.org/officeDocument/2006/relationships/hyperlink" Target="https://github.com/vaanshgarg/Student-Lifestyle-Well-being-Survey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svg"/><Relationship Id="rId11" Type="http://schemas.openxmlformats.org/officeDocument/2006/relationships/image" Target="../media/image3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Relationship Id="rId9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16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28754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51617"/>
                </a:solidFill>
                <a:latin typeface="Arial Black" panose="020B0A04020102020204" pitchFamily="34" charset="0"/>
                <a:ea typeface="Montserrat Black" pitchFamily="34" charset="-122"/>
                <a:cs typeface="Montserrat Black" pitchFamily="34" charset="-120"/>
              </a:rPr>
              <a:t>Student Lifestyle &amp; Well-being Survey</a:t>
            </a:r>
            <a:endParaRPr lang="en-US" sz="4450" dirty="0">
              <a:latin typeface="Arial Black" panose="020B0A04020102020204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280190" y="3795832"/>
            <a:ext cx="645771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Arial Black" panose="020B0A04020102020204" pitchFamily="34" charset="0"/>
                <a:ea typeface="Montserrat Black" pitchFamily="34" charset="-122"/>
                <a:cs typeface="Montserrat Black" pitchFamily="34" charset="-120"/>
              </a:rPr>
              <a:t>Predictive Analytics Project Report (2025)</a:t>
            </a:r>
            <a:endParaRPr lang="en-US" sz="2200" dirty="0">
              <a:latin typeface="Arial Black" panose="020B0A04020102020204" pitchFamily="34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6280189" y="4468336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151617"/>
                </a:solidFill>
                <a:latin typeface="Arial Black" panose="020B0A04020102020204" pitchFamily="34" charset="0"/>
                <a:ea typeface="Inconsolata" pitchFamily="34" charset="-122"/>
                <a:cs typeface="Inconsolata" pitchFamily="34" charset="-120"/>
              </a:rPr>
              <a:t>An intensive study exploring the intersection of academic pressure, daily routines, and mental health through data science. Submitted by Vansh Garg under the guidance of 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151617"/>
                </a:solidFill>
                <a:highlight>
                  <a:srgbClr val="FFFF00"/>
                </a:highlight>
                <a:latin typeface="Arial Black" panose="020B0A04020102020204" pitchFamily="34" charset="0"/>
                <a:ea typeface="Inconsolata" pitchFamily="34" charset="-122"/>
                <a:cs typeface="Inconsolata" pitchFamily="34" charset="-120"/>
              </a:rPr>
              <a:t>Dr. Tanima Thakur </a:t>
            </a:r>
            <a:r>
              <a:rPr lang="en-US" sz="1750" b="1" dirty="0">
                <a:solidFill>
                  <a:srgbClr val="151617"/>
                </a:solidFill>
                <a:latin typeface="Arial Black" panose="020B0A04020102020204" pitchFamily="34" charset="0"/>
                <a:ea typeface="Inconsolata" pitchFamily="34" charset="-122"/>
                <a:cs typeface="Inconsolata" pitchFamily="34" charset="-120"/>
              </a:rPr>
              <a:t>at Lovely Professional University.</a:t>
            </a:r>
            <a:endParaRPr lang="en-US" sz="1750" b="1" dirty="0">
              <a:latin typeface="Arial Black" panose="020B0A04020102020204" pitchFamily="34" charset="0"/>
            </a:endParaRPr>
          </a:p>
        </p:txBody>
      </p:sp>
      <p:pic>
        <p:nvPicPr>
          <p:cNvPr id="7" name="Picture 6" descr="A white surface with a pink background&#10;&#10;AI-generated content may be incorrect.">
            <a:extLst>
              <a:ext uri="{FF2B5EF4-FFF2-40B4-BE49-F238E27FC236}">
                <a16:creationId xmlns:a16="http://schemas.microsoft.com/office/drawing/2014/main" id="{EF1D03D5-6591-5C36-1EFF-F30C300ED1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53290" y="6733966"/>
            <a:ext cx="3477110" cy="149563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45024"/>
            <a:ext cx="804374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51617"/>
                </a:solidFill>
                <a:latin typeface="Arial Black" panose="020B0A04020102020204" pitchFamily="34" charset="0"/>
                <a:ea typeface="Montserrat Black" pitchFamily="34" charset="-122"/>
                <a:cs typeface="Montserrat Black" pitchFamily="34" charset="-120"/>
              </a:rPr>
              <a:t>Future Scope &amp; Resources</a:t>
            </a:r>
            <a:endParaRPr lang="en-US" sz="4450" dirty="0">
              <a:latin typeface="Arial Black" panose="020B0A0402010202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230743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Arial Black" panose="020B0A04020102020204" pitchFamily="34" charset="0"/>
                <a:ea typeface="Inconsolata" pitchFamily="34" charset="-122"/>
                <a:cs typeface="Inconsolata" pitchFamily="34" charset="-120"/>
              </a:rPr>
              <a:t>Expanding the horizon of student well-being through advanced technology.</a:t>
            </a:r>
            <a:endParaRPr lang="en-US" sz="1750" dirty="0">
              <a:latin typeface="Arial Black" panose="020B0A04020102020204" pitchFamily="34" charset="0"/>
            </a:endParaRPr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925485"/>
            <a:ext cx="4347567" cy="907256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020604" y="405955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Arial Black" panose="020B0A04020102020204" pitchFamily="34" charset="0"/>
                <a:ea typeface="Montserrat Black" pitchFamily="34" charset="-122"/>
                <a:cs typeface="Montserrat Black" pitchFamily="34" charset="-120"/>
              </a:rPr>
              <a:t>Advanced Models</a:t>
            </a:r>
            <a:endParaRPr lang="en-US" sz="2200" dirty="0">
              <a:latin typeface="Arial Black" panose="020B0A04020102020204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1020604" y="4549973"/>
            <a:ext cx="389393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Arial Black" panose="020B0A04020102020204" pitchFamily="34" charset="0"/>
                <a:ea typeface="Inconsolata" pitchFamily="34" charset="-122"/>
                <a:cs typeface="Inconsolata" pitchFamily="34" charset="-120"/>
              </a:rPr>
              <a:t>Implementing Neural Networks and Random Forests for higher accuracy.</a:t>
            </a:r>
            <a:endParaRPr lang="en-US" sz="1750" dirty="0">
              <a:latin typeface="Arial Black" panose="020B0A04020102020204" pitchFamily="34" charset="0"/>
            </a:endParaRPr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1357" y="2925485"/>
            <a:ext cx="4347567" cy="907256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368171" y="4059555"/>
            <a:ext cx="326588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Arial Black" panose="020B0A04020102020204" pitchFamily="34" charset="0"/>
                <a:ea typeface="Montserrat Black" pitchFamily="34" charset="-122"/>
                <a:cs typeface="Montserrat Black" pitchFamily="34" charset="-120"/>
              </a:rPr>
              <a:t>Real-time Monitoring</a:t>
            </a:r>
            <a:endParaRPr lang="en-US" sz="2200" dirty="0">
              <a:latin typeface="Arial Black" panose="020B0A04020102020204" pitchFamily="34" charset="0"/>
            </a:endParaRPr>
          </a:p>
        </p:txBody>
      </p:sp>
      <p:sp>
        <p:nvSpPr>
          <p:cNvPr id="9" name="Text 5"/>
          <p:cNvSpPr/>
          <p:nvPr/>
        </p:nvSpPr>
        <p:spPr>
          <a:xfrm>
            <a:off x="5368171" y="4549973"/>
            <a:ext cx="389393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Arial Black" panose="020B0A04020102020204" pitchFamily="34" charset="0"/>
                <a:ea typeface="Inconsolata" pitchFamily="34" charset="-122"/>
                <a:cs typeface="Inconsolata" pitchFamily="34" charset="-120"/>
              </a:rPr>
              <a:t>Integrating wearable device data for immediate stress detection.</a:t>
            </a:r>
            <a:endParaRPr lang="en-US" sz="1750" dirty="0">
              <a:latin typeface="Arial Black" panose="020B0A04020102020204" pitchFamily="34" charset="0"/>
            </a:endParaRPr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88924" y="2925485"/>
            <a:ext cx="4347567" cy="907256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9715738" y="4059555"/>
            <a:ext cx="29369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Arial Black" panose="020B0A04020102020204" pitchFamily="34" charset="0"/>
                <a:ea typeface="Montserrat Black" pitchFamily="34" charset="-122"/>
                <a:cs typeface="Montserrat Black" pitchFamily="34" charset="-120"/>
              </a:rPr>
              <a:t>Longitudinal Study</a:t>
            </a:r>
            <a:endParaRPr lang="en-US" sz="2200" dirty="0">
              <a:latin typeface="Arial Black" panose="020B0A04020102020204" pitchFamily="34" charset="0"/>
            </a:endParaRPr>
          </a:p>
        </p:txBody>
      </p:sp>
      <p:sp>
        <p:nvSpPr>
          <p:cNvPr id="12" name="Text 7"/>
          <p:cNvSpPr/>
          <p:nvPr/>
        </p:nvSpPr>
        <p:spPr>
          <a:xfrm>
            <a:off x="9715738" y="4549973"/>
            <a:ext cx="389393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Arial Black" panose="020B0A04020102020204" pitchFamily="34" charset="0"/>
                <a:ea typeface="Inconsolata" pitchFamily="34" charset="-122"/>
                <a:cs typeface="Inconsolata" pitchFamily="34" charset="-120"/>
              </a:rPr>
              <a:t>Tracking changes over multiple semesters to identify long-term trends.</a:t>
            </a:r>
            <a:endParaRPr lang="en-US" sz="1750" dirty="0">
              <a:latin typeface="Arial Black" panose="020B0A04020102020204" pitchFamily="34" charset="0"/>
            </a:endParaRPr>
          </a:p>
        </p:txBody>
      </p:sp>
      <p:sp>
        <p:nvSpPr>
          <p:cNvPr id="13" name="Shape 8"/>
          <p:cNvSpPr/>
          <p:nvPr/>
        </p:nvSpPr>
        <p:spPr>
          <a:xfrm>
            <a:off x="793790" y="6120646"/>
            <a:ext cx="13042821" cy="963811"/>
          </a:xfrm>
          <a:prstGeom prst="roundRect">
            <a:avLst>
              <a:gd name="adj" fmla="val 949"/>
            </a:avLst>
          </a:prstGeom>
          <a:solidFill>
            <a:srgbClr val="D7D9DA"/>
          </a:solidFill>
          <a:ln/>
        </p:spPr>
      </p:sp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0604" y="6457117"/>
            <a:ext cx="283488" cy="226814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1530906" y="6404134"/>
            <a:ext cx="1207889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Arial Black" panose="020B0A04020102020204" pitchFamily="34" charset="0"/>
                <a:ea typeface="Inconsolata" pitchFamily="34" charset="-122"/>
                <a:cs typeface="Inconsolata" pitchFamily="34" charset="-120"/>
              </a:rPr>
              <a:t>Access the full project: </a:t>
            </a:r>
            <a:r>
              <a:rPr lang="en-US" sz="1750" u="sng" dirty="0">
                <a:solidFill>
                  <a:srgbClr val="151617"/>
                </a:solidFill>
                <a:latin typeface="Arial Black" panose="020B0A04020102020204" pitchFamily="34" charset="0"/>
                <a:ea typeface="Inconsolata" pitchFamily="34" charset="-122"/>
                <a:cs typeface="Inconsolata" pitchFamily="34" charset="-12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 Repository</a:t>
            </a:r>
            <a:r>
              <a:rPr lang="en-US" sz="1750" dirty="0">
                <a:solidFill>
                  <a:srgbClr val="000000"/>
                </a:solidFill>
                <a:latin typeface="Arial Black" panose="020B0A04020102020204" pitchFamily="34" charset="0"/>
                <a:ea typeface="Inconsolata" pitchFamily="34" charset="-122"/>
                <a:cs typeface="Inconsolata" pitchFamily="34" charset="-120"/>
              </a:rPr>
              <a:t> | Survey Form</a:t>
            </a:r>
            <a:endParaRPr lang="en-US" sz="1750" dirty="0">
              <a:latin typeface="Arial Black" panose="020B0A04020102020204" pitchFamily="34" charset="0"/>
            </a:endParaRPr>
          </a:p>
        </p:txBody>
      </p:sp>
      <p:pic>
        <p:nvPicPr>
          <p:cNvPr id="17" name="Picture 16" descr="A white surface with a pink background&#10;&#10;AI-generated content may be incorrect.">
            <a:extLst>
              <a:ext uri="{FF2B5EF4-FFF2-40B4-BE49-F238E27FC236}">
                <a16:creationId xmlns:a16="http://schemas.microsoft.com/office/drawing/2014/main" id="{6223373D-408A-1886-FEDE-BE497F88B50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095763" y="7669375"/>
            <a:ext cx="2524477" cy="51442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34233" y="419695"/>
            <a:ext cx="5910262" cy="4769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50"/>
              </a:lnSpc>
              <a:buNone/>
            </a:pPr>
            <a:r>
              <a:rPr lang="en-US" sz="2800" b="1" dirty="0">
                <a:solidFill>
                  <a:srgbClr val="151617"/>
                </a:solidFill>
                <a:latin typeface="Arial Black" panose="020B0A04020102020204" pitchFamily="34" charset="0"/>
                <a:ea typeface="Montserrat Black" pitchFamily="34" charset="-122"/>
                <a:cs typeface="Montserrat Black" pitchFamily="34" charset="-120"/>
              </a:rPr>
              <a:t>Project Overview &amp; Abstract</a:t>
            </a:r>
            <a:endParaRPr lang="en-US" sz="2800" b="1" dirty="0">
              <a:latin typeface="Arial Black" panose="020B0A0402010202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534233" y="1262896"/>
            <a:ext cx="7988141" cy="7325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400" b="1" dirty="0">
                <a:solidFill>
                  <a:srgbClr val="151617"/>
                </a:solidFill>
                <a:latin typeface="Arial Black" panose="020B0A04020102020204" pitchFamily="34" charset="0"/>
                <a:ea typeface="Inconsolata" pitchFamily="34" charset="-122"/>
                <a:cs typeface="Inconsolata" pitchFamily="34" charset="-120"/>
              </a:rPr>
              <a:t>This project presents a comprehensive predictive analytics study aimed at understanding student lifestyle patterns and stress management behavior using a self-collected survey dataset of 500 responses.</a:t>
            </a:r>
            <a:endParaRPr lang="en-US" sz="1400" b="1" dirty="0">
              <a:latin typeface="Arial Black" panose="020B0A04020102020204" pitchFamily="34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534233" y="2132767"/>
            <a:ext cx="7988141" cy="2441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sz="1200" b="1" dirty="0">
                <a:solidFill>
                  <a:srgbClr val="151617"/>
                </a:solidFill>
                <a:latin typeface="Arial Black" panose="020B0A04020102020204" pitchFamily="34" charset="0"/>
                <a:ea typeface="Inconsolata" pitchFamily="34" charset="-122"/>
                <a:cs typeface="Inconsolata" pitchFamily="34" charset="-120"/>
              </a:rPr>
              <a:t>500 Student Responses</a:t>
            </a:r>
            <a:endParaRPr lang="en-US" sz="1200" b="1" dirty="0">
              <a:latin typeface="Arial Black" panose="020B0A04020102020204" pitchFamily="34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534233" y="2430304"/>
            <a:ext cx="7988141" cy="2441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sz="1200" b="1" dirty="0">
                <a:solidFill>
                  <a:srgbClr val="151617"/>
                </a:solidFill>
                <a:latin typeface="Arial Black" panose="020B0A04020102020204" pitchFamily="34" charset="0"/>
                <a:ea typeface="Inconsolata" pitchFamily="34" charset="-122"/>
                <a:cs typeface="Inconsolata" pitchFamily="34" charset="-120"/>
              </a:rPr>
              <a:t>41 Distinct Survey Questions</a:t>
            </a:r>
            <a:endParaRPr lang="en-US" sz="1200" b="1" dirty="0">
              <a:latin typeface="Arial Black" panose="020B0A04020102020204" pitchFamily="34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534233" y="2727841"/>
            <a:ext cx="7988141" cy="2441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sz="1200" b="1" dirty="0">
                <a:solidFill>
                  <a:srgbClr val="151617"/>
                </a:solidFill>
                <a:latin typeface="Arial Black" panose="020B0A04020102020204" pitchFamily="34" charset="0"/>
                <a:ea typeface="Inconsolata" pitchFamily="34" charset="-122"/>
                <a:cs typeface="Inconsolata" pitchFamily="34" charset="-120"/>
              </a:rPr>
              <a:t>Focus on Sleep, Academics, and Mental Health</a:t>
            </a:r>
            <a:endParaRPr lang="en-US" sz="1200" b="1" dirty="0">
              <a:latin typeface="Arial Black" panose="020B0A04020102020204" pitchFamily="34" charset="0"/>
            </a:endParaRPr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8932" y="899238"/>
            <a:ext cx="5201245" cy="5201245"/>
          </a:xfrm>
          <a:prstGeom prst="rect">
            <a:avLst/>
          </a:prstGeom>
        </p:spPr>
      </p:pic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223" y="3209695"/>
            <a:ext cx="4148257" cy="4148259"/>
          </a:xfrm>
          <a:prstGeom prst="rect">
            <a:avLst/>
          </a:prstGeom>
        </p:spPr>
      </p:pic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18439" y="3183433"/>
            <a:ext cx="4200781" cy="4200784"/>
          </a:xfrm>
          <a:prstGeom prst="rect">
            <a:avLst/>
          </a:prstGeom>
        </p:spPr>
      </p:pic>
      <p:pic>
        <p:nvPicPr>
          <p:cNvPr id="11" name="Picture 10" descr="A white surface with a pink background&#10;&#10;AI-generated content may be incorrect.">
            <a:extLst>
              <a:ext uri="{FF2B5EF4-FFF2-40B4-BE49-F238E27FC236}">
                <a16:creationId xmlns:a16="http://schemas.microsoft.com/office/drawing/2014/main" id="{185F4D62-79B6-21C7-6A56-BC7F8C2CB6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05551" y="6733966"/>
            <a:ext cx="3477110" cy="149563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95507"/>
            <a:ext cx="854547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51617"/>
                </a:solidFill>
                <a:latin typeface="Arial Black" panose="020B0A04020102020204" pitchFamily="34" charset="0"/>
                <a:ea typeface="Montserrat Black" pitchFamily="34" charset="-122"/>
                <a:cs typeface="Montserrat Black" pitchFamily="34" charset="-120"/>
              </a:rPr>
              <a:t>The Data Science Workflow</a:t>
            </a:r>
            <a:endParaRPr lang="en-US" sz="4450" b="1" dirty="0">
              <a:latin typeface="Arial Black" panose="020B0A0402010202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235791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151617"/>
                </a:solidFill>
                <a:latin typeface="Arial Black" panose="020B0A04020102020204" pitchFamily="34" charset="0"/>
                <a:ea typeface="Inconsolata" pitchFamily="34" charset="-122"/>
                <a:cs typeface="Inconsolata" pitchFamily="34" charset="-120"/>
              </a:rPr>
              <a:t>A systematic analytical pipeline was followed to translate raw survey responses into actionable insights.</a:t>
            </a:r>
            <a:endParaRPr lang="en-US" sz="1750" b="1" dirty="0">
              <a:latin typeface="Arial Black" panose="020B0A04020102020204" pitchFamily="34" charset="0"/>
            </a:endParaRPr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3790" y="3004304"/>
            <a:ext cx="226814" cy="226814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793790" y="3331012"/>
            <a:ext cx="6407944" cy="30480"/>
          </a:xfrm>
          <a:prstGeom prst="rect">
            <a:avLst/>
          </a:prstGeom>
          <a:solidFill>
            <a:srgbClr val="151617"/>
          </a:solidFill>
          <a:ln/>
        </p:spPr>
      </p:sp>
      <p:sp>
        <p:nvSpPr>
          <p:cNvPr id="6" name="Text 3"/>
          <p:cNvSpPr/>
          <p:nvPr/>
        </p:nvSpPr>
        <p:spPr>
          <a:xfrm>
            <a:off x="793790" y="350531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Arial Black" panose="020B0A04020102020204" pitchFamily="34" charset="0"/>
                <a:ea typeface="Montserrat Black" pitchFamily="34" charset="-122"/>
                <a:cs typeface="Montserrat Black" pitchFamily="34" charset="-120"/>
              </a:rPr>
              <a:t>Preprocessing</a:t>
            </a:r>
            <a:endParaRPr lang="en-US" sz="2200" b="1" dirty="0">
              <a:latin typeface="Arial Black" panose="020B0A04020102020204" pitchFamily="3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793790" y="3995738"/>
            <a:ext cx="640794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151617"/>
                </a:solidFill>
                <a:latin typeface="Arial Black" panose="020B0A04020102020204" pitchFamily="34" charset="0"/>
                <a:ea typeface="Inconsolata" pitchFamily="34" charset="-122"/>
                <a:cs typeface="Inconsolata" pitchFamily="34" charset="-120"/>
              </a:rPr>
              <a:t>Cleaning, normalization, and Likert-scale encoding (1-5).</a:t>
            </a:r>
            <a:endParaRPr lang="en-US" sz="1750" b="1" dirty="0">
              <a:latin typeface="Arial Black" panose="020B0A04020102020204" pitchFamily="34" charset="0"/>
            </a:endParaRPr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28548" y="3004304"/>
            <a:ext cx="226814" cy="226814"/>
          </a:xfrm>
          <a:prstGeom prst="rect">
            <a:avLst/>
          </a:prstGeom>
        </p:spPr>
      </p:pic>
      <p:sp>
        <p:nvSpPr>
          <p:cNvPr id="9" name="Shape 5"/>
          <p:cNvSpPr/>
          <p:nvPr/>
        </p:nvSpPr>
        <p:spPr>
          <a:xfrm>
            <a:off x="7428548" y="3331012"/>
            <a:ext cx="6408063" cy="30480"/>
          </a:xfrm>
          <a:prstGeom prst="rect">
            <a:avLst/>
          </a:prstGeom>
          <a:solidFill>
            <a:srgbClr val="151617"/>
          </a:solidFill>
          <a:ln/>
        </p:spPr>
      </p:sp>
      <p:sp>
        <p:nvSpPr>
          <p:cNvPr id="10" name="Text 6"/>
          <p:cNvSpPr/>
          <p:nvPr/>
        </p:nvSpPr>
        <p:spPr>
          <a:xfrm>
            <a:off x="7428548" y="3505319"/>
            <a:ext cx="316611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Arial Black" panose="020B0A04020102020204" pitchFamily="34" charset="0"/>
                <a:ea typeface="Montserrat Black" pitchFamily="34" charset="-122"/>
                <a:cs typeface="Montserrat Black" pitchFamily="34" charset="-120"/>
              </a:rPr>
              <a:t>Exploratory Analysis</a:t>
            </a:r>
            <a:endParaRPr lang="en-US" sz="2200" b="1" dirty="0">
              <a:latin typeface="Arial Black" panose="020B0A04020102020204" pitchFamily="34" charset="0"/>
            </a:endParaRPr>
          </a:p>
        </p:txBody>
      </p:sp>
      <p:sp>
        <p:nvSpPr>
          <p:cNvPr id="11" name="Text 7"/>
          <p:cNvSpPr/>
          <p:nvPr/>
        </p:nvSpPr>
        <p:spPr>
          <a:xfrm>
            <a:off x="7428548" y="3995738"/>
            <a:ext cx="640806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151617"/>
                </a:solidFill>
                <a:latin typeface="Arial Black" panose="020B0A04020102020204" pitchFamily="34" charset="0"/>
                <a:ea typeface="Inconsolata" pitchFamily="34" charset="-122"/>
                <a:cs typeface="Inconsolata" pitchFamily="34" charset="-120"/>
              </a:rPr>
              <a:t>Visualizing distributions and identifying key behavioral trends.</a:t>
            </a:r>
            <a:endParaRPr lang="en-US" sz="1750" b="1" dirty="0">
              <a:latin typeface="Arial Black" panose="020B0A04020102020204" pitchFamily="34" charset="0"/>
            </a:endParaRPr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93790" y="5146715"/>
            <a:ext cx="226814" cy="226814"/>
          </a:xfrm>
          <a:prstGeom prst="rect">
            <a:avLst/>
          </a:prstGeom>
        </p:spPr>
      </p:pic>
      <p:sp>
        <p:nvSpPr>
          <p:cNvPr id="13" name="Shape 8"/>
          <p:cNvSpPr/>
          <p:nvPr/>
        </p:nvSpPr>
        <p:spPr>
          <a:xfrm>
            <a:off x="793790" y="5473422"/>
            <a:ext cx="6407944" cy="30480"/>
          </a:xfrm>
          <a:prstGeom prst="rect">
            <a:avLst/>
          </a:prstGeom>
          <a:solidFill>
            <a:srgbClr val="151617"/>
          </a:solidFill>
          <a:ln/>
        </p:spPr>
      </p:sp>
      <p:sp>
        <p:nvSpPr>
          <p:cNvPr id="14" name="Text 9"/>
          <p:cNvSpPr/>
          <p:nvPr/>
        </p:nvSpPr>
        <p:spPr>
          <a:xfrm>
            <a:off x="793790" y="564773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Arial Black" panose="020B0A04020102020204" pitchFamily="34" charset="0"/>
                <a:ea typeface="Montserrat Black" pitchFamily="34" charset="-122"/>
                <a:cs typeface="Montserrat Black" pitchFamily="34" charset="-120"/>
              </a:rPr>
              <a:t>Modeling</a:t>
            </a:r>
            <a:endParaRPr lang="en-US" sz="2200" b="1" dirty="0">
              <a:latin typeface="Arial Black" panose="020B0A04020102020204" pitchFamily="34" charset="0"/>
            </a:endParaRPr>
          </a:p>
        </p:txBody>
      </p:sp>
      <p:sp>
        <p:nvSpPr>
          <p:cNvPr id="15" name="Text 10"/>
          <p:cNvSpPr/>
          <p:nvPr/>
        </p:nvSpPr>
        <p:spPr>
          <a:xfrm>
            <a:off x="793790" y="6138148"/>
            <a:ext cx="640794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151617"/>
                </a:solidFill>
                <a:latin typeface="Arial Black" panose="020B0A04020102020204" pitchFamily="34" charset="0"/>
                <a:ea typeface="Inconsolata" pitchFamily="34" charset="-122"/>
                <a:cs typeface="Inconsolata" pitchFamily="34" charset="-120"/>
              </a:rPr>
              <a:t>Applying Regression, Classification, and K-Means Clustering.</a:t>
            </a:r>
            <a:endParaRPr lang="en-US" sz="1750" b="1" dirty="0">
              <a:latin typeface="Arial Black" panose="020B0A04020102020204" pitchFamily="34" charset="0"/>
            </a:endParaRPr>
          </a:p>
        </p:txBody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428548" y="5146715"/>
            <a:ext cx="226814" cy="226814"/>
          </a:xfrm>
          <a:prstGeom prst="rect">
            <a:avLst/>
          </a:prstGeom>
        </p:spPr>
      </p:pic>
      <p:sp>
        <p:nvSpPr>
          <p:cNvPr id="17" name="Shape 11"/>
          <p:cNvSpPr/>
          <p:nvPr/>
        </p:nvSpPr>
        <p:spPr>
          <a:xfrm>
            <a:off x="7428548" y="5473422"/>
            <a:ext cx="6408063" cy="30480"/>
          </a:xfrm>
          <a:prstGeom prst="rect">
            <a:avLst/>
          </a:prstGeom>
          <a:solidFill>
            <a:srgbClr val="151617"/>
          </a:solidFill>
          <a:ln/>
        </p:spPr>
      </p:sp>
      <p:sp>
        <p:nvSpPr>
          <p:cNvPr id="18" name="Text 12"/>
          <p:cNvSpPr/>
          <p:nvPr/>
        </p:nvSpPr>
        <p:spPr>
          <a:xfrm>
            <a:off x="7428548" y="564773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Arial Black" panose="020B0A04020102020204" pitchFamily="34" charset="0"/>
                <a:ea typeface="Montserrat Black" pitchFamily="34" charset="-122"/>
                <a:cs typeface="Montserrat Black" pitchFamily="34" charset="-120"/>
              </a:rPr>
              <a:t>Evaluation</a:t>
            </a:r>
            <a:endParaRPr lang="en-US" sz="2200" b="1" dirty="0">
              <a:latin typeface="Arial Black" panose="020B0A04020102020204" pitchFamily="34" charset="0"/>
            </a:endParaRPr>
          </a:p>
        </p:txBody>
      </p:sp>
      <p:sp>
        <p:nvSpPr>
          <p:cNvPr id="19" name="Text 13"/>
          <p:cNvSpPr/>
          <p:nvPr/>
        </p:nvSpPr>
        <p:spPr>
          <a:xfrm>
            <a:off x="7428548" y="6138148"/>
            <a:ext cx="640806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151617"/>
                </a:solidFill>
                <a:latin typeface="Arial Black" panose="020B0A04020102020204" pitchFamily="34" charset="0"/>
                <a:ea typeface="Inconsolata" pitchFamily="34" charset="-122"/>
                <a:cs typeface="Inconsolata" pitchFamily="34" charset="-120"/>
              </a:rPr>
              <a:t>Validating results using K-Fold Cross Validation and PCA.</a:t>
            </a:r>
            <a:endParaRPr lang="en-US" sz="1750" b="1" dirty="0">
              <a:latin typeface="Arial Black" panose="020B0A04020102020204" pitchFamily="34" charset="0"/>
            </a:endParaRPr>
          </a:p>
        </p:txBody>
      </p:sp>
      <p:pic>
        <p:nvPicPr>
          <p:cNvPr id="21" name="Picture 20" descr="A white surface with a pink background&#10;&#10;AI-generated content may be incorrect.">
            <a:extLst>
              <a:ext uri="{FF2B5EF4-FFF2-40B4-BE49-F238E27FC236}">
                <a16:creationId xmlns:a16="http://schemas.microsoft.com/office/drawing/2014/main" id="{481F78FC-629C-359F-4746-14D6CC81014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153290" y="6750382"/>
            <a:ext cx="3477110" cy="149563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21600"/>
            <a:ext cx="1053726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51617"/>
                </a:solidFill>
                <a:latin typeface="Arial Black" panose="020B0A04020102020204" pitchFamily="34" charset="0"/>
                <a:ea typeface="Montserrat Black" pitchFamily="34" charset="-122"/>
                <a:cs typeface="Montserrat Black" pitchFamily="34" charset="-120"/>
              </a:rPr>
              <a:t>Demographics &amp; Academic Profile</a:t>
            </a:r>
            <a:endParaRPr lang="en-US" sz="4450" dirty="0">
              <a:latin typeface="Arial Black" panose="020B0A0402010202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348400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Arial Black" panose="020B0A04020102020204" pitchFamily="34" charset="0"/>
                <a:ea typeface="Inconsolata" pitchFamily="34" charset="-122"/>
                <a:cs typeface="Inconsolata" pitchFamily="34" charset="-120"/>
              </a:rPr>
              <a:t>The survey captured a diverse range of student backgrounds and living situations.</a:t>
            </a:r>
            <a:endParaRPr lang="en-US" sz="1750" dirty="0">
              <a:latin typeface="Arial Black" panose="020B0A04020102020204" pitchFamily="34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793790" y="432887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Arial Black" panose="020B0A04020102020204" pitchFamily="34" charset="0"/>
                <a:ea typeface="Montserrat Black" pitchFamily="34" charset="-122"/>
                <a:cs typeface="Montserrat Black" pitchFamily="34" charset="-120"/>
              </a:rPr>
              <a:t>Age &amp; Gender</a:t>
            </a:r>
            <a:endParaRPr lang="en-US" sz="2200" dirty="0">
              <a:latin typeface="Arial Black" panose="020B0A04020102020204" pitchFamily="34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793790" y="4819293"/>
            <a:ext cx="41586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Arial Black" panose="020B0A04020102020204" pitchFamily="34" charset="0"/>
                <a:ea typeface="Inconsolata" pitchFamily="34" charset="-122"/>
                <a:cs typeface="Inconsolata" pitchFamily="34" charset="-120"/>
              </a:rPr>
              <a:t>Primary age group: 20-22 (150 students). Gender split: 180 Female, 180 Male.</a:t>
            </a:r>
            <a:endParaRPr lang="en-US" sz="1750" dirty="0">
              <a:latin typeface="Arial Black" panose="020B0A04020102020204" pitchFamily="34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5235893" y="432887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Arial Black" panose="020B0A04020102020204" pitchFamily="34" charset="0"/>
                <a:ea typeface="Montserrat Black" pitchFamily="34" charset="-122"/>
                <a:cs typeface="Montserrat Black" pitchFamily="34" charset="-120"/>
              </a:rPr>
              <a:t>Living Situation</a:t>
            </a:r>
            <a:endParaRPr lang="en-US" sz="2200" dirty="0">
              <a:latin typeface="Arial Black" panose="020B0A04020102020204" pitchFamily="34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5235893" y="4819293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Arial Black" panose="020B0A04020102020204" pitchFamily="34" charset="0"/>
                <a:ea typeface="Inconsolata" pitchFamily="34" charset="-122"/>
                <a:cs typeface="Inconsolata" pitchFamily="34" charset="-120"/>
              </a:rPr>
              <a:t>280 students live on-campus, while 215 live off-campus.</a:t>
            </a:r>
            <a:endParaRPr lang="en-US" sz="1750" dirty="0">
              <a:latin typeface="Arial Black" panose="020B0A04020102020204" pitchFamily="34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9677995" y="432887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Arial Black" panose="020B0A04020102020204" pitchFamily="34" charset="0"/>
                <a:ea typeface="Montserrat Black" pitchFamily="34" charset="-122"/>
                <a:cs typeface="Montserrat Black" pitchFamily="34" charset="-120"/>
              </a:rPr>
              <a:t>Study Habits</a:t>
            </a:r>
            <a:endParaRPr lang="en-US" sz="2200" dirty="0">
              <a:latin typeface="Arial Black" panose="020B0A04020102020204" pitchFamily="34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9677995" y="4819293"/>
            <a:ext cx="41586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Arial Black" panose="020B0A04020102020204" pitchFamily="34" charset="0"/>
                <a:ea typeface="Inconsolata" pitchFamily="34" charset="-122"/>
                <a:cs typeface="Inconsolata" pitchFamily="34" charset="-120"/>
              </a:rPr>
              <a:t>135 students spend less than 4 hours on study, while 115 spend over 10 hours.</a:t>
            </a:r>
            <a:endParaRPr lang="en-US" sz="1750" dirty="0">
              <a:latin typeface="Arial Black" panose="020B0A04020102020204" pitchFamily="34" charset="0"/>
            </a:endParaRPr>
          </a:p>
        </p:txBody>
      </p:sp>
      <p:pic>
        <p:nvPicPr>
          <p:cNvPr id="11" name="Picture 10" descr="A white surface with a pink background&#10;&#10;AI-generated content may be incorrect.">
            <a:extLst>
              <a:ext uri="{FF2B5EF4-FFF2-40B4-BE49-F238E27FC236}">
                <a16:creationId xmlns:a16="http://schemas.microsoft.com/office/drawing/2014/main" id="{7A2BB0B4-29C9-A640-C43C-DA348AB81E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16881" y="7654218"/>
            <a:ext cx="2524477" cy="51442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2241" y="615791"/>
            <a:ext cx="9479399" cy="698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50"/>
              </a:lnSpc>
              <a:buNone/>
            </a:pPr>
            <a:r>
              <a:rPr lang="en-US" sz="4350" b="1" dirty="0">
                <a:solidFill>
                  <a:srgbClr val="151617"/>
                </a:solidFill>
                <a:latin typeface="Arial Black" panose="020B0A04020102020204" pitchFamily="34" charset="0"/>
                <a:ea typeface="Montserrat Black" pitchFamily="34" charset="-122"/>
                <a:cs typeface="Montserrat Black" pitchFamily="34" charset="-120"/>
              </a:rPr>
              <a:t>The Academic Pressure Cooker</a:t>
            </a:r>
            <a:endParaRPr lang="en-US" sz="4350" dirty="0">
              <a:latin typeface="Arial Black" panose="020B0A0402010202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82241" y="1761173"/>
            <a:ext cx="13065919" cy="3575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Arial Black" panose="020B0A04020102020204" pitchFamily="34" charset="0"/>
                <a:ea typeface="Inconsolata" pitchFamily="34" charset="-122"/>
                <a:cs typeface="Inconsolata" pitchFamily="34" charset="-120"/>
              </a:rPr>
              <a:t>Exploratory data analysis revealed significant levels of stress related to workload and performance.</a:t>
            </a:r>
            <a:endParaRPr lang="en-US" sz="1750" dirty="0">
              <a:latin typeface="Arial Black" panose="020B0A04020102020204" pitchFamily="34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1492091" y="3822740"/>
            <a:ext cx="2749153" cy="5587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350"/>
              </a:lnSpc>
              <a:buNone/>
            </a:pPr>
            <a:r>
              <a:rPr lang="en-US" sz="4350" b="1" dirty="0">
                <a:solidFill>
                  <a:srgbClr val="151617"/>
                </a:solidFill>
                <a:latin typeface="Arial Black" panose="020B0A04020102020204" pitchFamily="34" charset="0"/>
                <a:ea typeface="Montserrat Black" pitchFamily="34" charset="-122"/>
                <a:cs typeface="Montserrat Black" pitchFamily="34" charset="-120"/>
              </a:rPr>
              <a:t>52%</a:t>
            </a:r>
            <a:endParaRPr lang="en-US" sz="4350" dirty="0">
              <a:latin typeface="Arial Black" panose="020B0A04020102020204" pitchFamily="34" charset="0"/>
            </a:endParaRPr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0387" y="2425898"/>
            <a:ext cx="3352681" cy="3352681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469827" y="6057900"/>
            <a:ext cx="2793921" cy="3492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151617"/>
                </a:solidFill>
                <a:latin typeface="Arial Black" panose="020B0A04020102020204" pitchFamily="34" charset="0"/>
                <a:ea typeface="Montserrat Black" pitchFamily="34" charset="-122"/>
                <a:cs typeface="Montserrat Black" pitchFamily="34" charset="-120"/>
              </a:rPr>
              <a:t>Overwhelmed</a:t>
            </a:r>
            <a:endParaRPr lang="en-US" sz="2150" dirty="0">
              <a:latin typeface="Arial Black" panose="020B0A04020102020204" pitchFamily="3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782241" y="6541175"/>
            <a:ext cx="4169093" cy="7150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Arial Black" panose="020B0A04020102020204" pitchFamily="34" charset="0"/>
                <a:ea typeface="Inconsolata" pitchFamily="34" charset="-122"/>
                <a:cs typeface="Inconsolata" pitchFamily="34" charset="-120"/>
              </a:rPr>
              <a:t>260 students feel overwhelmed by their academic workload.</a:t>
            </a:r>
            <a:endParaRPr lang="en-US" sz="1750" dirty="0">
              <a:latin typeface="Arial Black" panose="020B0A04020102020204" pitchFamily="34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5940504" y="3822740"/>
            <a:ext cx="2749153" cy="5587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350"/>
              </a:lnSpc>
              <a:buNone/>
            </a:pPr>
            <a:r>
              <a:rPr lang="en-US" sz="4350" b="1" dirty="0">
                <a:solidFill>
                  <a:srgbClr val="151617"/>
                </a:solidFill>
                <a:latin typeface="Arial Black" panose="020B0A04020102020204" pitchFamily="34" charset="0"/>
                <a:ea typeface="Montserrat Black" pitchFamily="34" charset="-122"/>
                <a:cs typeface="Montserrat Black" pitchFamily="34" charset="-120"/>
              </a:rPr>
              <a:t>28%</a:t>
            </a:r>
            <a:endParaRPr lang="en-US" sz="4350" dirty="0">
              <a:latin typeface="Arial Black" panose="020B0A04020102020204" pitchFamily="34" charset="0"/>
            </a:endParaRPr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8800" y="2425898"/>
            <a:ext cx="3352681" cy="3352681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5918240" y="6057900"/>
            <a:ext cx="2793921" cy="3492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151617"/>
                </a:solidFill>
                <a:latin typeface="Arial Black" panose="020B0A04020102020204" pitchFamily="34" charset="0"/>
                <a:ea typeface="Montserrat Black" pitchFamily="34" charset="-122"/>
                <a:cs typeface="Montserrat Black" pitchFamily="34" charset="-120"/>
              </a:rPr>
              <a:t>Dissatisfied</a:t>
            </a:r>
            <a:endParaRPr lang="en-US" sz="2150" dirty="0">
              <a:latin typeface="Arial Black" panose="020B0A04020102020204" pitchFamily="34" charset="0"/>
            </a:endParaRPr>
          </a:p>
        </p:txBody>
      </p:sp>
      <p:sp>
        <p:nvSpPr>
          <p:cNvPr id="11" name="Text 7"/>
          <p:cNvSpPr/>
          <p:nvPr/>
        </p:nvSpPr>
        <p:spPr>
          <a:xfrm>
            <a:off x="5230654" y="6541175"/>
            <a:ext cx="4169093" cy="7150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Arial Black" panose="020B0A04020102020204" pitchFamily="34" charset="0"/>
                <a:ea typeface="Inconsolata" pitchFamily="34" charset="-122"/>
                <a:cs typeface="Inconsolata" pitchFamily="34" charset="-120"/>
              </a:rPr>
              <a:t>140 students are dissatisfied with their current academic performance.</a:t>
            </a:r>
            <a:endParaRPr lang="en-US" sz="1750" dirty="0">
              <a:latin typeface="Arial Black" panose="020B0A04020102020204" pitchFamily="34" charset="0"/>
            </a:endParaRPr>
          </a:p>
        </p:txBody>
      </p:sp>
      <p:sp>
        <p:nvSpPr>
          <p:cNvPr id="12" name="Text 8"/>
          <p:cNvSpPr/>
          <p:nvPr/>
        </p:nvSpPr>
        <p:spPr>
          <a:xfrm>
            <a:off x="10388918" y="3822740"/>
            <a:ext cx="2749153" cy="5587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350"/>
              </a:lnSpc>
              <a:buNone/>
            </a:pPr>
            <a:r>
              <a:rPr lang="en-US" sz="4350" b="1" dirty="0">
                <a:solidFill>
                  <a:srgbClr val="151617"/>
                </a:solidFill>
                <a:latin typeface="Arial Black" panose="020B0A04020102020204" pitchFamily="34" charset="0"/>
                <a:ea typeface="Montserrat Black" pitchFamily="34" charset="-122"/>
                <a:cs typeface="Montserrat Black" pitchFamily="34" charset="-120"/>
              </a:rPr>
              <a:t>56%</a:t>
            </a:r>
            <a:endParaRPr lang="en-US" sz="4350" dirty="0">
              <a:latin typeface="Arial Black" panose="020B0A04020102020204" pitchFamily="34" charset="0"/>
            </a:endParaRPr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87213" y="2425898"/>
            <a:ext cx="3352681" cy="3352681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10366653" y="6057900"/>
            <a:ext cx="2793921" cy="3492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151617"/>
                </a:solidFill>
                <a:latin typeface="Arial Black" panose="020B0A04020102020204" pitchFamily="34" charset="0"/>
                <a:ea typeface="Montserrat Black" pitchFamily="34" charset="-122"/>
                <a:cs typeface="Montserrat Black" pitchFamily="34" charset="-120"/>
              </a:rPr>
              <a:t>Future Anxiety</a:t>
            </a:r>
            <a:endParaRPr lang="en-US" sz="2150" dirty="0">
              <a:latin typeface="Arial Black" panose="020B0A04020102020204" pitchFamily="34" charset="0"/>
            </a:endParaRPr>
          </a:p>
        </p:txBody>
      </p:sp>
      <p:sp>
        <p:nvSpPr>
          <p:cNvPr id="15" name="Text 10"/>
          <p:cNvSpPr/>
          <p:nvPr/>
        </p:nvSpPr>
        <p:spPr>
          <a:xfrm>
            <a:off x="9679067" y="6541175"/>
            <a:ext cx="4169093" cy="10726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Arial Black" panose="020B0A04020102020204" pitchFamily="34" charset="0"/>
                <a:ea typeface="Inconsolata" pitchFamily="34" charset="-122"/>
                <a:cs typeface="Inconsolata" pitchFamily="34" charset="-120"/>
              </a:rPr>
              <a:t>280 students feel the college is not adequately preparing them for careers.</a:t>
            </a:r>
            <a:endParaRPr lang="en-US" sz="1750" dirty="0">
              <a:latin typeface="Arial Black" panose="020B0A04020102020204" pitchFamily="34" charset="0"/>
            </a:endParaRPr>
          </a:p>
        </p:txBody>
      </p:sp>
      <p:pic>
        <p:nvPicPr>
          <p:cNvPr id="17" name="Picture 16" descr="A white surface with a pink background&#10;&#10;AI-generated content may be incorrect.">
            <a:extLst>
              <a:ext uri="{FF2B5EF4-FFF2-40B4-BE49-F238E27FC236}">
                <a16:creationId xmlns:a16="http://schemas.microsoft.com/office/drawing/2014/main" id="{8A481CD0-F5EE-CDA7-412A-72EAA306DD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53290" y="7331223"/>
            <a:ext cx="3477110" cy="149563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37492"/>
            <a:ext cx="908304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51617"/>
                </a:solidFill>
                <a:latin typeface="Arial Rounded MT Bold" panose="020F0704030504030204" pitchFamily="34" charset="0"/>
                <a:ea typeface="Montserrat Black" pitchFamily="34" charset="-122"/>
                <a:cs typeface="Montserrat Black" pitchFamily="34" charset="-120"/>
              </a:rPr>
              <a:t>Lifestyle &amp; Well-being Trends</a:t>
            </a:r>
            <a:endParaRPr lang="en-US" sz="4450" b="1" dirty="0">
              <a:latin typeface="Arial Rounded MT Bold" panose="020F070403050403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299989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151617"/>
                </a:solidFill>
                <a:latin typeface="Arial Rounded MT Bold" panose="020F0704030504030204" pitchFamily="34" charset="0"/>
                <a:ea typeface="Inconsolata" pitchFamily="34" charset="-122"/>
                <a:cs typeface="Inconsolata" pitchFamily="34" charset="-120"/>
              </a:rPr>
              <a:t>Physical health and social support systems vary widely across the student population.</a:t>
            </a:r>
            <a:endParaRPr lang="en-US" sz="1750" b="1" dirty="0">
              <a:latin typeface="Arial Rounded MT Bold" panose="020F0704030504030204" pitchFamily="34" charset="0"/>
            </a:endParaRPr>
          </a:p>
        </p:txBody>
      </p:sp>
      <p:sp>
        <p:nvSpPr>
          <p:cNvPr id="4" name="Shape 2"/>
          <p:cNvSpPr/>
          <p:nvPr/>
        </p:nvSpPr>
        <p:spPr>
          <a:xfrm>
            <a:off x="793790" y="3617952"/>
            <a:ext cx="4196358" cy="2774156"/>
          </a:xfrm>
          <a:prstGeom prst="roundRect">
            <a:avLst>
              <a:gd name="adj" fmla="val 330"/>
            </a:avLst>
          </a:prstGeom>
          <a:solidFill>
            <a:srgbClr val="F8ECE4"/>
          </a:solidFill>
          <a:ln w="30480">
            <a:solidFill>
              <a:srgbClr val="151617"/>
            </a:solidFill>
            <a:prstDash val="solid"/>
          </a:ln>
          <a:effectLst>
            <a:outerShdw dist="20320" dir="2700000" algn="bl" rotWithShape="0">
              <a:srgbClr val="151617">
                <a:alpha val="100000"/>
              </a:srgbClr>
            </a:outerShdw>
          </a:effectLst>
        </p:spPr>
      </p:sp>
      <p:sp>
        <p:nvSpPr>
          <p:cNvPr id="5" name="Shape 3"/>
          <p:cNvSpPr/>
          <p:nvPr/>
        </p:nvSpPr>
        <p:spPr>
          <a:xfrm>
            <a:off x="824270" y="3648432"/>
            <a:ext cx="4135398" cy="680442"/>
          </a:xfrm>
          <a:prstGeom prst="rect">
            <a:avLst/>
          </a:prstGeom>
          <a:solidFill>
            <a:srgbClr val="F8ECE4"/>
          </a:solidFill>
          <a:ln/>
          <a:effectLst>
            <a:outerShdw dist="20320" dir="2700000" algn="bl" rotWithShape="0">
              <a:srgbClr val="151617">
                <a:alpha val="100000"/>
              </a:srgbClr>
            </a:outerShdw>
          </a:effectLst>
        </p:spPr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21888" y="3814643"/>
            <a:ext cx="340162" cy="340162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051084" y="455568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Arial Rounded MT Bold" panose="020F0704030504030204" pitchFamily="34" charset="0"/>
                <a:ea typeface="Montserrat Black" pitchFamily="34" charset="-122"/>
                <a:cs typeface="Montserrat Black" pitchFamily="34" charset="-120"/>
              </a:rPr>
              <a:t>Sleep Deprivation</a:t>
            </a:r>
            <a:endParaRPr lang="en-US" sz="2200" b="1" dirty="0">
              <a:latin typeface="Arial Rounded MT Bold" panose="020F0704030504030204" pitchFamily="34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1051084" y="5046107"/>
            <a:ext cx="36817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151617"/>
                </a:solidFill>
                <a:latin typeface="Arial Rounded MT Bold" panose="020F0704030504030204" pitchFamily="34" charset="0"/>
                <a:ea typeface="Inconsolata" pitchFamily="34" charset="-122"/>
                <a:cs typeface="Inconsolata" pitchFamily="34" charset="-120"/>
              </a:rPr>
              <a:t>Distribution is even across all categories, with many getting less than 5 hours.</a:t>
            </a:r>
            <a:endParaRPr lang="en-US" sz="1750" b="1" dirty="0">
              <a:latin typeface="Arial Rounded MT Bold" panose="020F0704030504030204" pitchFamily="34" charset="0"/>
            </a:endParaRPr>
          </a:p>
        </p:txBody>
      </p:sp>
      <p:sp>
        <p:nvSpPr>
          <p:cNvPr id="9" name="Shape 6"/>
          <p:cNvSpPr/>
          <p:nvPr/>
        </p:nvSpPr>
        <p:spPr>
          <a:xfrm>
            <a:off x="5216962" y="3617952"/>
            <a:ext cx="4196358" cy="2774156"/>
          </a:xfrm>
          <a:prstGeom prst="roundRect">
            <a:avLst>
              <a:gd name="adj" fmla="val 330"/>
            </a:avLst>
          </a:prstGeom>
          <a:solidFill>
            <a:srgbClr val="F8ECE4"/>
          </a:solidFill>
          <a:ln w="30480">
            <a:solidFill>
              <a:srgbClr val="151617"/>
            </a:solidFill>
            <a:prstDash val="solid"/>
          </a:ln>
          <a:effectLst>
            <a:outerShdw dist="20320" dir="2700000" algn="bl" rotWithShape="0">
              <a:srgbClr val="151617">
                <a:alpha val="100000"/>
              </a:srgbClr>
            </a:outerShdw>
          </a:effectLst>
        </p:spPr>
      </p:sp>
      <p:sp>
        <p:nvSpPr>
          <p:cNvPr id="10" name="Shape 7"/>
          <p:cNvSpPr/>
          <p:nvPr/>
        </p:nvSpPr>
        <p:spPr>
          <a:xfrm>
            <a:off x="5247442" y="3648432"/>
            <a:ext cx="4135398" cy="680442"/>
          </a:xfrm>
          <a:prstGeom prst="rect">
            <a:avLst/>
          </a:prstGeom>
          <a:solidFill>
            <a:srgbClr val="F8ECE4"/>
          </a:solidFill>
          <a:ln/>
          <a:effectLst>
            <a:outerShdw dist="20320" dir="2700000" algn="bl" rotWithShape="0">
              <a:srgbClr val="151617">
                <a:alpha val="100000"/>
              </a:srgbClr>
            </a:outerShdw>
          </a:effectLst>
        </p:spPr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45060" y="3814643"/>
            <a:ext cx="340162" cy="340162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5474256" y="455568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Arial Rounded MT Bold" panose="020F0704030504030204" pitchFamily="34" charset="0"/>
                <a:ea typeface="Montserrat Black" pitchFamily="34" charset="-122"/>
                <a:cs typeface="Montserrat Black" pitchFamily="34" charset="-120"/>
              </a:rPr>
              <a:t>Physical Health</a:t>
            </a:r>
            <a:endParaRPr lang="en-US" sz="2200" b="1" dirty="0">
              <a:latin typeface="Arial Rounded MT Bold" panose="020F0704030504030204" pitchFamily="34" charset="0"/>
            </a:endParaRPr>
          </a:p>
        </p:txBody>
      </p:sp>
      <p:sp>
        <p:nvSpPr>
          <p:cNvPr id="13" name="Text 9"/>
          <p:cNvSpPr/>
          <p:nvPr/>
        </p:nvSpPr>
        <p:spPr>
          <a:xfrm>
            <a:off x="5474256" y="5046107"/>
            <a:ext cx="36817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151617"/>
                </a:solidFill>
                <a:latin typeface="Arial Rounded MT Bold" panose="020F0704030504030204" pitchFamily="34" charset="0"/>
                <a:ea typeface="Inconsolata" pitchFamily="34" charset="-122"/>
                <a:cs typeface="Inconsolata" pitchFamily="34" charset="-120"/>
              </a:rPr>
              <a:t>160 students rate their physical health as "poor," with 160 exercising 0 days/week.</a:t>
            </a:r>
            <a:endParaRPr lang="en-US" sz="1750" b="1" dirty="0">
              <a:latin typeface="Arial Rounded MT Bold" panose="020F0704030504030204" pitchFamily="34" charset="0"/>
            </a:endParaRPr>
          </a:p>
        </p:txBody>
      </p:sp>
      <p:sp>
        <p:nvSpPr>
          <p:cNvPr id="14" name="Shape 10"/>
          <p:cNvSpPr/>
          <p:nvPr/>
        </p:nvSpPr>
        <p:spPr>
          <a:xfrm>
            <a:off x="9640133" y="3617952"/>
            <a:ext cx="4196358" cy="2774156"/>
          </a:xfrm>
          <a:prstGeom prst="roundRect">
            <a:avLst>
              <a:gd name="adj" fmla="val 330"/>
            </a:avLst>
          </a:prstGeom>
          <a:solidFill>
            <a:srgbClr val="F8ECE4"/>
          </a:solidFill>
          <a:ln w="30480">
            <a:solidFill>
              <a:srgbClr val="151617"/>
            </a:solidFill>
            <a:prstDash val="solid"/>
          </a:ln>
          <a:effectLst>
            <a:outerShdw dist="20320" dir="2700000" algn="bl" rotWithShape="0">
              <a:srgbClr val="151617">
                <a:alpha val="100000"/>
              </a:srgbClr>
            </a:outerShdw>
          </a:effectLst>
        </p:spPr>
      </p:sp>
      <p:sp>
        <p:nvSpPr>
          <p:cNvPr id="15" name="Shape 11"/>
          <p:cNvSpPr/>
          <p:nvPr/>
        </p:nvSpPr>
        <p:spPr>
          <a:xfrm>
            <a:off x="9670613" y="3648432"/>
            <a:ext cx="4135398" cy="680442"/>
          </a:xfrm>
          <a:prstGeom prst="rect">
            <a:avLst/>
          </a:prstGeom>
          <a:solidFill>
            <a:srgbClr val="F8ECE4"/>
          </a:solidFill>
          <a:ln/>
          <a:effectLst>
            <a:outerShdw dist="20320" dir="2700000" algn="bl" rotWithShape="0">
              <a:srgbClr val="151617">
                <a:alpha val="100000"/>
              </a:srgbClr>
            </a:outerShdw>
          </a:effectLst>
        </p:spPr>
      </p:sp>
      <p:pic>
        <p:nvPicPr>
          <p:cNvPr id="16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568232" y="3814643"/>
            <a:ext cx="340162" cy="340162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9897427" y="455568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Arial Rounded MT Bold" panose="020F0704030504030204" pitchFamily="34" charset="0"/>
                <a:ea typeface="Montserrat Black" pitchFamily="34" charset="-122"/>
                <a:cs typeface="Montserrat Black" pitchFamily="34" charset="-120"/>
              </a:rPr>
              <a:t>Social Support</a:t>
            </a:r>
            <a:endParaRPr lang="en-US" sz="2200" b="1" dirty="0">
              <a:latin typeface="Arial Rounded MT Bold" panose="020F0704030504030204" pitchFamily="34" charset="0"/>
            </a:endParaRPr>
          </a:p>
        </p:txBody>
      </p:sp>
      <p:sp>
        <p:nvSpPr>
          <p:cNvPr id="18" name="Text 13"/>
          <p:cNvSpPr/>
          <p:nvPr/>
        </p:nvSpPr>
        <p:spPr>
          <a:xfrm>
            <a:off x="9897427" y="5046107"/>
            <a:ext cx="36817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151617"/>
                </a:solidFill>
                <a:latin typeface="Arial Rounded MT Bold" panose="020F0704030504030204" pitchFamily="34" charset="0"/>
                <a:ea typeface="Inconsolata" pitchFamily="34" charset="-122"/>
                <a:cs typeface="Inconsolata" pitchFamily="34" charset="-120"/>
              </a:rPr>
              <a:t>300 students have supportive family, yet 300 also report feeling lonely often.</a:t>
            </a:r>
            <a:endParaRPr lang="en-US" sz="1750" b="1" dirty="0">
              <a:latin typeface="Arial Rounded MT Bold" panose="020F0704030504030204" pitchFamily="34" charset="0"/>
            </a:endParaRPr>
          </a:p>
        </p:txBody>
      </p:sp>
      <p:pic>
        <p:nvPicPr>
          <p:cNvPr id="24" name="Picture 23" descr="A white surface with a pink background&#10;&#10;AI-generated content may be incorrect.">
            <a:extLst>
              <a:ext uri="{FF2B5EF4-FFF2-40B4-BE49-F238E27FC236}">
                <a16:creationId xmlns:a16="http://schemas.microsoft.com/office/drawing/2014/main" id="{8A96422A-8EDF-4D7A-EAFC-E3FD3409839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040240" y="7603418"/>
            <a:ext cx="2524477" cy="51442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65359"/>
            <a:ext cx="1031783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00" b="1" dirty="0">
                <a:solidFill>
                  <a:srgbClr val="151617"/>
                </a:solidFill>
                <a:latin typeface="Arial Black" panose="020B0A04020102020204" pitchFamily="34" charset="0"/>
                <a:ea typeface="Montserrat Black" pitchFamily="34" charset="-122"/>
                <a:cs typeface="Montserrat Black" pitchFamily="34" charset="-120"/>
              </a:rPr>
              <a:t>Correlation &amp; Regression Insights</a:t>
            </a:r>
            <a:endParaRPr lang="en-US" sz="4400" dirty="0">
              <a:latin typeface="Arial Black" panose="020B0A0402010202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212776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600" dirty="0">
                <a:solidFill>
                  <a:srgbClr val="151617"/>
                </a:solidFill>
                <a:latin typeface="Arial Black" panose="020B0A04020102020204" pitchFamily="34" charset="0"/>
                <a:ea typeface="Inconsolata" pitchFamily="34" charset="-122"/>
                <a:cs typeface="Inconsolata" pitchFamily="34" charset="-120"/>
              </a:rPr>
              <a:t>Statistical analysis quantified the relationship between lifestyle and stress management.</a:t>
            </a:r>
            <a:endParaRPr lang="en-US" sz="1600" dirty="0">
              <a:latin typeface="Arial Black" panose="020B0A04020102020204" pitchFamily="34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793790" y="297263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000" b="1" dirty="0">
                <a:solidFill>
                  <a:srgbClr val="151617"/>
                </a:solidFill>
                <a:latin typeface="Arial Black" panose="020B0A04020102020204" pitchFamily="34" charset="0"/>
                <a:ea typeface="Montserrat Black" pitchFamily="34" charset="-122"/>
                <a:cs typeface="Montserrat Black" pitchFamily="34" charset="-120"/>
              </a:rPr>
              <a:t>Key Correlations</a:t>
            </a:r>
            <a:endParaRPr lang="en-US" sz="2000" dirty="0">
              <a:latin typeface="Arial Black" panose="020B0A04020102020204" pitchFamily="34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793790" y="3553778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600" dirty="0">
                <a:solidFill>
                  <a:srgbClr val="151617"/>
                </a:solidFill>
                <a:latin typeface="Arial Black" panose="020B0A04020102020204" pitchFamily="34" charset="0"/>
                <a:ea typeface="Inconsolata" pitchFamily="34" charset="-122"/>
                <a:cs typeface="Inconsolata" pitchFamily="34" charset="-120"/>
              </a:rPr>
              <a:t>Positive correlations were found between effective time management, adequate sleep, and stress handling.</a:t>
            </a:r>
            <a:endParaRPr lang="en-US" sz="1600" dirty="0">
              <a:latin typeface="Arial Black" panose="020B0A04020102020204" pitchFamily="34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793790" y="4506397"/>
            <a:ext cx="294084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000" b="1" dirty="0">
                <a:solidFill>
                  <a:srgbClr val="151617"/>
                </a:solidFill>
                <a:latin typeface="Arial Black" panose="020B0A04020102020204" pitchFamily="34" charset="0"/>
                <a:ea typeface="Montserrat Black" pitchFamily="34" charset="-122"/>
                <a:cs typeface="Montserrat Black" pitchFamily="34" charset="-120"/>
              </a:rPr>
              <a:t>Regression Metrics</a:t>
            </a:r>
            <a:endParaRPr lang="en-US" sz="2000" dirty="0">
              <a:latin typeface="Arial Black" panose="020B0A04020102020204" pitchFamily="34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793790" y="508754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600" dirty="0">
                <a:solidFill>
                  <a:srgbClr val="151617"/>
                </a:solidFill>
                <a:latin typeface="Arial Black" panose="020B0A04020102020204" pitchFamily="34" charset="0"/>
                <a:ea typeface="Inconsolata" pitchFamily="34" charset="-122"/>
                <a:cs typeface="Inconsolata" pitchFamily="34" charset="-120"/>
              </a:rPr>
              <a:t>MAE: 1.49</a:t>
            </a:r>
            <a:endParaRPr lang="en-US" sz="1600" dirty="0">
              <a:latin typeface="Arial Black" panose="020B0A04020102020204" pitchFamily="34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793790" y="552973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600" dirty="0">
                <a:solidFill>
                  <a:srgbClr val="151617"/>
                </a:solidFill>
                <a:latin typeface="Arial Black" panose="020B0A04020102020204" pitchFamily="34" charset="0"/>
                <a:ea typeface="Inconsolata" pitchFamily="34" charset="-122"/>
                <a:cs typeface="Inconsolata" pitchFamily="34" charset="-120"/>
              </a:rPr>
              <a:t>RMSE: 1.58</a:t>
            </a:r>
            <a:endParaRPr lang="en-US" sz="1600" dirty="0">
              <a:latin typeface="Arial Black" panose="020B0A04020102020204" pitchFamily="34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793790" y="597193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600" dirty="0">
                <a:solidFill>
                  <a:srgbClr val="151617"/>
                </a:solidFill>
                <a:latin typeface="Arial Black" panose="020B0A04020102020204" pitchFamily="34" charset="0"/>
                <a:ea typeface="Inconsolata" pitchFamily="34" charset="-122"/>
                <a:cs typeface="Inconsolata" pitchFamily="34" charset="-120"/>
              </a:rPr>
              <a:t>Mean R²: -0.033 (K-Fold)</a:t>
            </a:r>
            <a:endParaRPr lang="en-US" sz="1600" dirty="0">
              <a:latin typeface="Arial Black" panose="020B0A04020102020204" pitchFamily="34" charset="0"/>
            </a:endParaRPr>
          </a:p>
        </p:txBody>
      </p:sp>
      <p:pic>
        <p:nvPicPr>
          <p:cNvPr id="10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9521" y="3000970"/>
            <a:ext cx="4526280" cy="4008120"/>
          </a:xfrm>
          <a:prstGeom prst="rect">
            <a:avLst/>
          </a:prstGeom>
        </p:spPr>
      </p:pic>
      <p:pic>
        <p:nvPicPr>
          <p:cNvPr id="12" name="Picture 11" descr="A white surface with a pink background&#10;&#10;AI-generated content may be incorrect.">
            <a:extLst>
              <a:ext uri="{FF2B5EF4-FFF2-40B4-BE49-F238E27FC236}">
                <a16:creationId xmlns:a16="http://schemas.microsoft.com/office/drawing/2014/main" id="{E94387E2-F23E-E59F-34FF-B96C8AA26F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05923" y="7626949"/>
            <a:ext cx="2524477" cy="51442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77729"/>
            <a:ext cx="813387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51617"/>
                </a:solidFill>
                <a:latin typeface="Arial Black" panose="020B0A04020102020204" pitchFamily="34" charset="0"/>
                <a:ea typeface="Montserrat Black" pitchFamily="34" charset="-122"/>
                <a:cs typeface="Montserrat Black" pitchFamily="34" charset="-120"/>
              </a:rPr>
              <a:t>Clustering &amp; Classification</a:t>
            </a:r>
            <a:endParaRPr lang="en-US" sz="4450" dirty="0">
              <a:latin typeface="Arial Black" panose="020B0A0402010202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204013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Arial Black" panose="020B0A04020102020204" pitchFamily="34" charset="0"/>
                <a:ea typeface="Inconsolata" pitchFamily="34" charset="-122"/>
                <a:cs typeface="Inconsolata" pitchFamily="34" charset="-120"/>
              </a:rPr>
              <a:t>Using unsupervised learning to group students by behavioral similarities.</a:t>
            </a:r>
            <a:endParaRPr lang="en-US" sz="1750" dirty="0">
              <a:latin typeface="Arial Black" panose="020B0A04020102020204" pitchFamily="34" charset="0"/>
            </a:endParaRPr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913340"/>
            <a:ext cx="5318760" cy="418338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599521" y="28850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Arial Black" panose="020B0A04020102020204" pitchFamily="34" charset="0"/>
                <a:ea typeface="Montserrat Black" pitchFamily="34" charset="-122"/>
                <a:cs typeface="Montserrat Black" pitchFamily="34" charset="-120"/>
              </a:rPr>
              <a:t>PCA Visualization</a:t>
            </a:r>
            <a:endParaRPr lang="en-US" sz="2200" dirty="0">
              <a:latin typeface="Arial Black" panose="020B0A04020102020204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7599521" y="3466148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Arial Black" panose="020B0A04020102020204" pitchFamily="34" charset="0"/>
                <a:ea typeface="Inconsolata" pitchFamily="34" charset="-122"/>
                <a:cs typeface="Inconsolata" pitchFamily="34" charset="-120"/>
              </a:rPr>
              <a:t>Principal Component Analysis revealed three distinct clusters of students based on lifestyle and stress features.</a:t>
            </a:r>
            <a:endParaRPr lang="en-US" sz="1750" dirty="0">
              <a:latin typeface="Arial Black" panose="020B0A04020102020204" pitchFamily="3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7599521" y="4781669"/>
            <a:ext cx="301704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Arial Black" panose="020B0A04020102020204" pitchFamily="34" charset="0"/>
                <a:ea typeface="Montserrat Black" pitchFamily="34" charset="-122"/>
                <a:cs typeface="Montserrat Black" pitchFamily="34" charset="-120"/>
              </a:rPr>
              <a:t>Logistic Regression</a:t>
            </a:r>
            <a:endParaRPr lang="en-US" sz="2200" dirty="0">
              <a:latin typeface="Arial Black" panose="020B0A04020102020204" pitchFamily="34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7599521" y="5362813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Arial Black" panose="020B0A04020102020204" pitchFamily="34" charset="0"/>
                <a:ea typeface="Inconsolata" pitchFamily="34" charset="-122"/>
                <a:cs typeface="Inconsolata" pitchFamily="34" charset="-120"/>
              </a:rPr>
              <a:t>Achieved an accuracy of 58.9% in classifying students into effective vs. ineffective stress management categories.</a:t>
            </a:r>
            <a:endParaRPr lang="en-US" sz="1750" dirty="0">
              <a:latin typeface="Arial Black" panose="020B0A04020102020204" pitchFamily="34" charset="0"/>
            </a:endParaRPr>
          </a:p>
        </p:txBody>
      </p:sp>
      <p:pic>
        <p:nvPicPr>
          <p:cNvPr id="10" name="Picture 9" descr="A white surface with a pink background&#10;&#10;AI-generated content may be incorrect.">
            <a:extLst>
              <a:ext uri="{FF2B5EF4-FFF2-40B4-BE49-F238E27FC236}">
                <a16:creationId xmlns:a16="http://schemas.microsoft.com/office/drawing/2014/main" id="{69A7A909-3BC9-7225-EDA6-E093FEFF94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05923" y="7715178"/>
            <a:ext cx="2524477" cy="51442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281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6527" y="618053"/>
            <a:ext cx="7570946" cy="14044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151617"/>
                </a:solidFill>
                <a:latin typeface="Arial Black" panose="020B0A04020102020204" pitchFamily="34" charset="0"/>
                <a:ea typeface="Montserrat Black" pitchFamily="34" charset="-122"/>
                <a:cs typeface="Montserrat Black" pitchFamily="34" charset="-120"/>
              </a:rPr>
              <a:t>Conclusions &amp; Key Findings</a:t>
            </a:r>
            <a:endParaRPr lang="en-US" sz="4400" dirty="0">
              <a:latin typeface="Arial Black" panose="020B0A04020102020204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86527" y="2359581"/>
            <a:ext cx="7570946" cy="7191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Arial Black" panose="020B0A04020102020204" pitchFamily="34" charset="0"/>
                <a:ea typeface="Inconsolata" pitchFamily="34" charset="-122"/>
                <a:cs typeface="Inconsolata" pitchFamily="34" charset="-120"/>
              </a:rPr>
              <a:t>The study confirms that stress is a multidimensional phenomenon dependent on combined lifestyle factors.</a:t>
            </a:r>
            <a:endParaRPr lang="en-US" sz="1750" dirty="0">
              <a:latin typeface="Arial Black" panose="020B0A04020102020204" pitchFamily="34" charset="0"/>
            </a:endParaRPr>
          </a:p>
        </p:txBody>
      </p:sp>
      <p:sp>
        <p:nvSpPr>
          <p:cNvPr id="5" name="Shape 2"/>
          <p:cNvSpPr/>
          <p:nvPr/>
        </p:nvSpPr>
        <p:spPr>
          <a:xfrm>
            <a:off x="786527" y="3331488"/>
            <a:ext cx="3673078" cy="2388870"/>
          </a:xfrm>
          <a:prstGeom prst="roundRect">
            <a:avLst>
              <a:gd name="adj" fmla="val 22579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dist="20320" dir="2700000" algn="bl" rotWithShape="0">
              <a:srgbClr val="151617">
                <a:alpha val="100000"/>
              </a:srgbClr>
            </a:outerShdw>
          </a:effectLst>
        </p:spPr>
      </p:sp>
      <p:sp>
        <p:nvSpPr>
          <p:cNvPr id="6" name="Text 3"/>
          <p:cNvSpPr/>
          <p:nvPr/>
        </p:nvSpPr>
        <p:spPr>
          <a:xfrm>
            <a:off x="1018818" y="3563779"/>
            <a:ext cx="2809280" cy="3512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Arial Black" panose="020B0A04020102020204" pitchFamily="34" charset="0"/>
                <a:ea typeface="Montserrat Black" pitchFamily="34" charset="-122"/>
                <a:cs typeface="Montserrat Black" pitchFamily="34" charset="-120"/>
              </a:rPr>
              <a:t>Primary Drivers</a:t>
            </a:r>
            <a:endParaRPr lang="en-US" sz="2200" dirty="0">
              <a:latin typeface="Arial Black" panose="020B0A04020102020204" pitchFamily="3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1018818" y="4049792"/>
            <a:ext cx="3208496" cy="14382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Arial Black" panose="020B0A04020102020204" pitchFamily="34" charset="0"/>
                <a:ea typeface="Inconsolata" pitchFamily="34" charset="-122"/>
                <a:cs typeface="Inconsolata" pitchFamily="34" charset="-120"/>
              </a:rPr>
              <a:t>Sleep patterns and time management are the most significant contributors to stress handling.</a:t>
            </a:r>
            <a:endParaRPr lang="en-US" sz="1750" dirty="0">
              <a:latin typeface="Arial Black" panose="020B0A04020102020204" pitchFamily="34" charset="0"/>
            </a:endParaRPr>
          </a:p>
        </p:txBody>
      </p:sp>
      <p:sp>
        <p:nvSpPr>
          <p:cNvPr id="8" name="Shape 5"/>
          <p:cNvSpPr/>
          <p:nvPr/>
        </p:nvSpPr>
        <p:spPr>
          <a:xfrm>
            <a:off x="4684276" y="3331488"/>
            <a:ext cx="3673197" cy="2388870"/>
          </a:xfrm>
          <a:prstGeom prst="roundRect">
            <a:avLst>
              <a:gd name="adj" fmla="val 22579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dist="20320" dir="2700000" algn="bl" rotWithShape="0">
              <a:srgbClr val="151617">
                <a:alpha val="100000"/>
              </a:srgbClr>
            </a:outerShdw>
          </a:effectLst>
        </p:spPr>
      </p:sp>
      <p:sp>
        <p:nvSpPr>
          <p:cNvPr id="9" name="Text 6"/>
          <p:cNvSpPr/>
          <p:nvPr/>
        </p:nvSpPr>
        <p:spPr>
          <a:xfrm>
            <a:off x="4916567" y="3563779"/>
            <a:ext cx="2809280" cy="3512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Arial Black" panose="020B0A04020102020204" pitchFamily="34" charset="0"/>
                <a:ea typeface="Montserrat Black" pitchFamily="34" charset="-122"/>
                <a:cs typeface="Montserrat Black" pitchFamily="34" charset="-120"/>
              </a:rPr>
              <a:t>Negative Impacts</a:t>
            </a:r>
            <a:endParaRPr lang="en-US" sz="2200" dirty="0">
              <a:latin typeface="Arial Black" panose="020B0A04020102020204" pitchFamily="34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4916567" y="4049792"/>
            <a:ext cx="3208615" cy="14382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Arial Black" panose="020B0A04020102020204" pitchFamily="34" charset="0"/>
                <a:ea typeface="Inconsolata" pitchFamily="34" charset="-122"/>
                <a:cs typeface="Inconsolata" pitchFamily="34" charset="-120"/>
              </a:rPr>
              <a:t>Academic workload and perceived pressure significantly reduce stress-handling capacity.</a:t>
            </a:r>
            <a:endParaRPr lang="en-US" sz="1750" dirty="0">
              <a:latin typeface="Arial Black" panose="020B0A04020102020204" pitchFamily="34" charset="0"/>
            </a:endParaRPr>
          </a:p>
        </p:txBody>
      </p:sp>
      <p:sp>
        <p:nvSpPr>
          <p:cNvPr id="11" name="Shape 8"/>
          <p:cNvSpPr/>
          <p:nvPr/>
        </p:nvSpPr>
        <p:spPr>
          <a:xfrm>
            <a:off x="786527" y="5945029"/>
            <a:ext cx="7570946" cy="1669732"/>
          </a:xfrm>
          <a:prstGeom prst="roundRect">
            <a:avLst>
              <a:gd name="adj" fmla="val 32304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dist="20320" dir="2700000" algn="bl" rotWithShape="0">
              <a:srgbClr val="151617">
                <a:alpha val="100000"/>
              </a:srgbClr>
            </a:outerShdw>
          </a:effectLst>
        </p:spPr>
      </p:sp>
      <p:sp>
        <p:nvSpPr>
          <p:cNvPr id="12" name="Text 9"/>
          <p:cNvSpPr/>
          <p:nvPr/>
        </p:nvSpPr>
        <p:spPr>
          <a:xfrm>
            <a:off x="1018818" y="6177320"/>
            <a:ext cx="2809280" cy="3512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Arial Black" panose="020B0A04020102020204" pitchFamily="34" charset="0"/>
                <a:ea typeface="Montserrat Black" pitchFamily="34" charset="-122"/>
                <a:cs typeface="Montserrat Black" pitchFamily="34" charset="-120"/>
              </a:rPr>
              <a:t>Institutional Role</a:t>
            </a:r>
            <a:endParaRPr lang="en-US" sz="2200" dirty="0">
              <a:latin typeface="Arial Black" panose="020B0A04020102020204" pitchFamily="34" charset="0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1018818" y="6663333"/>
            <a:ext cx="7106364" cy="7191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Arial Black" panose="020B0A04020102020204" pitchFamily="34" charset="0"/>
                <a:ea typeface="Inconsolata" pitchFamily="34" charset="-122"/>
                <a:cs typeface="Inconsolata" pitchFamily="34" charset="-120"/>
              </a:rPr>
              <a:t>Data-driven insights can help universities design better well-being initiatives and support systems.</a:t>
            </a:r>
            <a:endParaRPr lang="en-US" sz="1750" dirty="0">
              <a:latin typeface="Arial Black" panose="020B0A04020102020204" pitchFamily="34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586</Words>
  <Application>Microsoft Office PowerPoint</Application>
  <PresentationFormat>Custom</PresentationFormat>
  <Paragraphs>87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 Black</vt:lpstr>
      <vt:lpstr>Arial</vt:lpstr>
      <vt:lpstr>Arial Rounded MT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Vansh Garg</dc:creator>
  <cp:lastModifiedBy>Vansh Garg</cp:lastModifiedBy>
  <cp:revision>3</cp:revision>
  <dcterms:created xsi:type="dcterms:W3CDTF">2025-12-23T18:00:54Z</dcterms:created>
  <dcterms:modified xsi:type="dcterms:W3CDTF">2025-12-23T18:11:51Z</dcterms:modified>
</cp:coreProperties>
</file>